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8" r:id="rId2"/>
    <p:sldId id="285" r:id="rId3"/>
    <p:sldId id="278" r:id="rId4"/>
    <p:sldId id="279" r:id="rId5"/>
    <p:sldId id="280" r:id="rId6"/>
    <p:sldId id="258" r:id="rId7"/>
    <p:sldId id="257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6" r:id="rId24"/>
    <p:sldId id="277" r:id="rId25"/>
    <p:sldId id="281" r:id="rId26"/>
    <p:sldId id="287" r:id="rId27"/>
    <p:sldId id="283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99980-6570-4D86-A4A8-69ED87816184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E6C8-ED1B-425A-A0B5-067B52FFBE6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258" t="10937" r="10749" b="11452"/>
          <a:stretch/>
        </p:blipFill>
        <p:spPr>
          <a:xfrm>
            <a:off x="7906724" y="23814"/>
            <a:ext cx="1217252" cy="160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424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99980-6570-4D86-A4A8-69ED87816184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E6C8-ED1B-425A-A0B5-067B52FF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363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99980-6570-4D86-A4A8-69ED87816184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E6C8-ED1B-425A-A0B5-067B52FF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55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99980-6570-4D86-A4A8-69ED87816184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E6C8-ED1B-425A-A0B5-067B52FF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4467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99980-6570-4D86-A4A8-69ED87816184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E6C8-ED1B-425A-A0B5-067B52FF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999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99980-6570-4D86-A4A8-69ED87816184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E6C8-ED1B-425A-A0B5-067B52FF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431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99980-6570-4D86-A4A8-69ED87816184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E6C8-ED1B-425A-A0B5-067B52FF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027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99980-6570-4D86-A4A8-69ED87816184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E6C8-ED1B-425A-A0B5-067B52FF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630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99980-6570-4D86-A4A8-69ED87816184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E6C8-ED1B-425A-A0B5-067B52FF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4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99980-6570-4D86-A4A8-69ED87816184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E6C8-ED1B-425A-A0B5-067B52FF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303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99980-6570-4D86-A4A8-69ED87816184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E6C8-ED1B-425A-A0B5-067B52FF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852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99980-6570-4D86-A4A8-69ED87816184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FE6C8-ED1B-425A-A0B5-067B52FFBE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5400000">
            <a:off x="7146193" y="3613253"/>
            <a:ext cx="3179486" cy="776081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3800" b="1" kern="1200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</a:pPr>
            <a:r>
              <a:rPr lang="en-US" sz="6700" b="1" kern="1200" cap="none" spc="0" dirty="0" smtClean="0">
                <a:ln w="9525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noFill/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+mj-cs"/>
              </a:rPr>
              <a:t>SPDC</a:t>
            </a:r>
            <a:endParaRPr lang="en-US" sz="6700" b="1" kern="1200" cap="none" spc="0" dirty="0">
              <a:ln w="9525" cmpd="sng">
                <a:solidFill>
                  <a:schemeClr val="bg2">
                    <a:lumMod val="50000"/>
                  </a:schemeClr>
                </a:solidFill>
                <a:prstDash val="solid"/>
              </a:ln>
              <a:noFill/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  <a:ea typeface="+mj-ea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258" t="10937" r="10749" b="11452"/>
          <a:stretch/>
        </p:blipFill>
        <p:spPr>
          <a:xfrm>
            <a:off x="8423227" y="23814"/>
            <a:ext cx="700748" cy="92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2850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257" y="381001"/>
            <a:ext cx="74893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857" y="2467428"/>
            <a:ext cx="88592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PRINCIPLE OF DENTAL PRACTICE MANAGEMENT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5715000"/>
            <a:ext cx="854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PUBLIC HEALTH DENTISTRY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-14515"/>
            <a:ext cx="1393371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1.COMMUNICATION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Necessary for team functioning.</a:t>
            </a:r>
          </a:p>
          <a:p>
            <a:endParaRPr lang="en-US" sz="3200" dirty="0" smtClean="0"/>
          </a:p>
          <a:p>
            <a:r>
              <a:rPr lang="en-US" sz="3200" dirty="0" smtClean="0"/>
              <a:t>Increase efficiency</a:t>
            </a:r>
          </a:p>
          <a:p>
            <a:endParaRPr lang="en-US" sz="3200" dirty="0" smtClean="0"/>
          </a:p>
          <a:p>
            <a:r>
              <a:rPr lang="en-US" sz="3200" dirty="0" smtClean="0"/>
              <a:t> Greater satisfaction to patient and team member.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Team leader should observe the following rules:-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15340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Should not state his opinion first</a:t>
            </a:r>
          </a:p>
          <a:p>
            <a:endParaRPr lang="en-US" sz="2800" dirty="0" smtClean="0"/>
          </a:p>
          <a:p>
            <a:r>
              <a:rPr lang="en-US" sz="2800" dirty="0" smtClean="0"/>
              <a:t>Should not do a lot of talking himself</a:t>
            </a:r>
          </a:p>
          <a:p>
            <a:endParaRPr lang="en-US" sz="2800" dirty="0" smtClean="0"/>
          </a:p>
          <a:p>
            <a:r>
              <a:rPr lang="en-US" sz="2800" dirty="0" smtClean="0"/>
              <a:t>Should mention his point once and give other chance speak.</a:t>
            </a:r>
          </a:p>
          <a:p>
            <a:endParaRPr lang="en-US" sz="2800" dirty="0" smtClean="0"/>
          </a:p>
          <a:p>
            <a:r>
              <a:rPr lang="en-US" sz="2800" dirty="0" smtClean="0"/>
              <a:t>Wait for response.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2.PROBLEM SOLVING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Steps of problem solving</a:t>
            </a:r>
          </a:p>
          <a:p>
            <a:r>
              <a:rPr lang="en-US" sz="2800" dirty="0" smtClean="0"/>
              <a:t>Step 1.Define problem.</a:t>
            </a:r>
          </a:p>
          <a:p>
            <a:endParaRPr lang="en-US" sz="2800" dirty="0" smtClean="0"/>
          </a:p>
          <a:p>
            <a:r>
              <a:rPr lang="en-US" sz="2800" dirty="0" smtClean="0"/>
              <a:t>Step 2.Collect data about problem.</a:t>
            </a:r>
          </a:p>
          <a:p>
            <a:endParaRPr lang="en-US" sz="2800" dirty="0" smtClean="0"/>
          </a:p>
          <a:p>
            <a:r>
              <a:rPr lang="en-US" sz="2800" dirty="0" smtClean="0"/>
              <a:t>Step 3.Problem analysis.</a:t>
            </a:r>
          </a:p>
          <a:p>
            <a:endParaRPr lang="en-US" sz="2800" dirty="0" smtClean="0"/>
          </a:p>
          <a:p>
            <a:r>
              <a:rPr lang="en-US" sz="2800" dirty="0" smtClean="0"/>
              <a:t>Step 4.Redefine problem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Step 5.Brainstorm fantasy solutions.</a:t>
            </a:r>
          </a:p>
          <a:p>
            <a:endParaRPr lang="en-US" dirty="0" smtClean="0"/>
          </a:p>
          <a:p>
            <a:r>
              <a:rPr lang="en-US" sz="3200" dirty="0" smtClean="0"/>
              <a:t>Step 6.Suggest and test alternate solution</a:t>
            </a:r>
          </a:p>
          <a:p>
            <a:endParaRPr lang="en-US" sz="3200" dirty="0" smtClean="0"/>
          </a:p>
          <a:p>
            <a:r>
              <a:rPr lang="en-US" sz="3200" dirty="0" smtClean="0"/>
              <a:t>Step 7. Decide on a solution on an approach.</a:t>
            </a:r>
          </a:p>
          <a:p>
            <a:endParaRPr lang="en-US" sz="3200" dirty="0" smtClean="0"/>
          </a:p>
          <a:p>
            <a:r>
              <a:rPr lang="en-US" sz="3200" dirty="0" smtClean="0"/>
              <a:t>Step 8.Plan implementation of the solution.</a:t>
            </a:r>
          </a:p>
          <a:p>
            <a:endParaRPr lang="en-US" sz="3200" dirty="0" smtClean="0"/>
          </a:p>
          <a:p>
            <a:r>
              <a:rPr lang="en-US" sz="3200" dirty="0" smtClean="0"/>
              <a:t>Step 9.Plan to evaluate the 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3.LEADERSHIP AND DECISION TAKING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Decision making can be of following types:-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Autocratic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Consultative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Consensus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4.STANDARDISATION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772400" cy="457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Allow accurate estimates of a treatment time .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Minimise</a:t>
            </a:r>
            <a:r>
              <a:rPr lang="en-US" sz="3200" dirty="0" smtClean="0"/>
              <a:t> searching for instruments &amp; materials </a:t>
            </a:r>
          </a:p>
          <a:p>
            <a:endParaRPr lang="en-US" sz="3200" dirty="0" smtClean="0"/>
          </a:p>
          <a:p>
            <a:r>
              <a:rPr lang="en-US" sz="3200" dirty="0" smtClean="0"/>
              <a:t>Allow smooth use by a variety of office staff 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5.PROCESS OBSERVATION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G</a:t>
            </a:r>
            <a:r>
              <a:rPr lang="en-US" sz="3200" dirty="0" smtClean="0"/>
              <a:t>roup dynamism can be estimated by following:-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dirty="0" smtClean="0"/>
              <a:t>Participation</a:t>
            </a:r>
          </a:p>
          <a:p>
            <a:pPr marL="514350" indent="-514350">
              <a:buFont typeface="+mj-lt"/>
              <a:buAutoNum type="alphaUcPeriod"/>
            </a:pPr>
            <a:endParaRPr lang="en-US" sz="32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3200" dirty="0" smtClean="0"/>
              <a:t>Leadership</a:t>
            </a:r>
          </a:p>
          <a:p>
            <a:pPr marL="514350" indent="-514350">
              <a:buFont typeface="+mj-lt"/>
              <a:buAutoNum type="alphaUcPeriod"/>
            </a:pPr>
            <a:endParaRPr lang="en-US" sz="32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3200" dirty="0" smtClean="0"/>
              <a:t>Roles</a:t>
            </a:r>
          </a:p>
          <a:p>
            <a:pPr marL="514350" indent="-514350">
              <a:buFont typeface="+mj-lt"/>
              <a:buAutoNum type="alphaUcPeriod"/>
            </a:pPr>
            <a:endParaRPr lang="en-US" sz="3200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3200" dirty="0" smtClean="0"/>
              <a:t>Communication</a:t>
            </a:r>
          </a:p>
          <a:p>
            <a:pPr marL="514350" indent="-514350">
              <a:buFont typeface="+mj-lt"/>
              <a:buAutoNum type="alphaUcPeriod"/>
            </a:pPr>
            <a:endParaRPr lang="en-US" sz="3200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E.</a:t>
            </a:r>
            <a:r>
              <a:rPr lang="en-US" sz="3200" dirty="0" err="1" smtClean="0"/>
              <a:t>Decision</a:t>
            </a:r>
            <a:r>
              <a:rPr lang="en-US" sz="3200" dirty="0" smtClean="0"/>
              <a:t> making</a:t>
            </a:r>
          </a:p>
          <a:p>
            <a:pPr marL="514350" indent="-514350">
              <a:buNone/>
            </a:pPr>
            <a:endParaRPr lang="en-US" sz="3200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r>
              <a:rPr lang="en-US" sz="3200" dirty="0" err="1" smtClean="0">
                <a:solidFill>
                  <a:schemeClr val="accent1"/>
                </a:solidFill>
              </a:rPr>
              <a:t>F.</a:t>
            </a:r>
            <a:r>
              <a:rPr lang="en-US" sz="3200" dirty="0" err="1" smtClean="0"/>
              <a:t>Non</a:t>
            </a:r>
            <a:r>
              <a:rPr lang="en-US" sz="3200" dirty="0" smtClean="0"/>
              <a:t> verbal</a:t>
            </a:r>
          </a:p>
          <a:p>
            <a:pPr marL="514350" indent="-514350">
              <a:buNone/>
            </a:pPr>
            <a:endParaRPr lang="en-US" sz="3200" dirty="0" smtClean="0">
              <a:solidFill>
                <a:schemeClr val="accent1"/>
              </a:solidFill>
            </a:endParaRPr>
          </a:p>
          <a:p>
            <a:pPr marL="514350" indent="-514350">
              <a:buNone/>
            </a:pPr>
            <a:r>
              <a:rPr lang="en-US" sz="3200" dirty="0" err="1" smtClean="0">
                <a:solidFill>
                  <a:schemeClr val="accent1"/>
                </a:solidFill>
              </a:rPr>
              <a:t>G.</a:t>
            </a:r>
            <a:r>
              <a:rPr lang="en-US" sz="3200" dirty="0" err="1" smtClean="0"/>
              <a:t>Climate</a:t>
            </a:r>
            <a:r>
              <a:rPr lang="en-US" sz="3200" dirty="0" smtClean="0"/>
              <a:t> of the group decision.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6 DUTIES AND ROLES OF DELEGATION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Appointment scheduling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>
                <a:solidFill>
                  <a:schemeClr val="accent1"/>
                </a:solidFill>
              </a:rPr>
              <a:t>2.   </a:t>
            </a:r>
            <a:r>
              <a:rPr lang="en-US" sz="3200" dirty="0" smtClean="0"/>
              <a:t>Four handed dentistry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7 THE SUPERVISORY FUNCTION.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Two aims of supervision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200" dirty="0" err="1" smtClean="0"/>
              <a:t>A.Monitoring</a:t>
            </a:r>
            <a:r>
              <a:rPr lang="en-US" sz="3200" dirty="0" smtClean="0"/>
              <a:t> of performance and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err="1" smtClean="0"/>
              <a:t>B.Development</a:t>
            </a:r>
            <a:r>
              <a:rPr lang="en-US" sz="3200" dirty="0" smtClean="0"/>
              <a:t> of the skill of the staff members.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981200"/>
          <a:ext cx="8915400" cy="4876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950"/>
                <a:gridCol w="3194685"/>
                <a:gridCol w="1708785"/>
                <a:gridCol w="965835"/>
                <a:gridCol w="1114425"/>
                <a:gridCol w="1188720"/>
              </a:tblGrid>
              <a:tr h="118225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Sr.no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Learning 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</a:tr>
              <a:tr h="1182255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Theories of dental practice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30036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Management of dental office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 &amp; psychomotor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82255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Problems faced in team practice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 &amp; psychomotor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61685" y="-93797"/>
            <a:ext cx="9260115" cy="110309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81000" y="894007"/>
            <a:ext cx="97971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8.CONFLICT SETTLEMENT.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/>
              <a:t> </a:t>
            </a:r>
            <a:r>
              <a:rPr lang="en-US" sz="2400" u="sng" dirty="0" smtClean="0"/>
              <a:t>Third party mediation .</a:t>
            </a:r>
          </a:p>
          <a:p>
            <a:endParaRPr lang="en-US" sz="2400" dirty="0" smtClean="0"/>
          </a:p>
          <a:p>
            <a:r>
              <a:rPr lang="en-US" sz="2400" dirty="0" smtClean="0"/>
              <a:t>Third party should be neutral.</a:t>
            </a:r>
          </a:p>
          <a:p>
            <a:endParaRPr lang="en-US" sz="2400" dirty="0" smtClean="0"/>
          </a:p>
          <a:p>
            <a:r>
              <a:rPr lang="en-US" sz="2400" dirty="0" smtClean="0"/>
              <a:t>Person closure to once .</a:t>
            </a:r>
          </a:p>
          <a:p>
            <a:endParaRPr lang="en-US" sz="2400" dirty="0" smtClean="0"/>
          </a:p>
          <a:p>
            <a:r>
              <a:rPr lang="en-US" sz="2400" dirty="0" smtClean="0"/>
              <a:t>Both parties should agree for the third person.</a:t>
            </a:r>
          </a:p>
          <a:p>
            <a:endParaRPr lang="en-US" sz="2400" dirty="0" smtClean="0"/>
          </a:p>
          <a:p>
            <a:r>
              <a:rPr lang="en-US" sz="2400" dirty="0" smtClean="0"/>
              <a:t>Solution should be discussed issue after issue.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CONFRONTATION;</a:t>
            </a:r>
          </a:p>
          <a:p>
            <a:endParaRPr lang="en-US" dirty="0" smtClean="0"/>
          </a:p>
          <a:p>
            <a:r>
              <a:rPr lang="en-US" sz="3200" dirty="0" smtClean="0"/>
              <a:t>Heated discussion in meeting.</a:t>
            </a:r>
          </a:p>
          <a:p>
            <a:endParaRPr lang="en-US" sz="3200" dirty="0" smtClean="0"/>
          </a:p>
          <a:p>
            <a:r>
              <a:rPr lang="en-US" sz="3200" dirty="0" smtClean="0"/>
              <a:t>To solve the conflict</a:t>
            </a:r>
          </a:p>
          <a:p>
            <a:endParaRPr lang="en-US" sz="3200" dirty="0" smtClean="0"/>
          </a:p>
          <a:p>
            <a:r>
              <a:rPr lang="en-US" sz="3200" dirty="0" smtClean="0"/>
              <a:t>Confrontation meeting between the two parties/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9.GUIDELINE FOR TEAM MEMBERSHIP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Various requirements;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Willingness for successful participation.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open up frankly &amp; share  ideas with other team members.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help each other in performing better patient care and T/t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Giving &amp; accepting feedback willingly and analyzing them.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10.TEAM DEVELOPMENT.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1.Orientation</a:t>
            </a:r>
          </a:p>
          <a:p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2.Conflict solution.</a:t>
            </a:r>
          </a:p>
          <a:p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3.Solidarity.</a:t>
            </a:r>
          </a:p>
          <a:p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4.Productivity.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MANAGEMENT OF DENTAL OFFICE.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Private practice can be carried out in three ways.</a:t>
            </a:r>
          </a:p>
          <a:p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1.Solo practice 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2.Group practice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3. Solo practice with visiting specialties.</a:t>
            </a:r>
            <a:endParaRPr lang="en-US" sz="3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7724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SUMMARY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4495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500" dirty="0" smtClean="0"/>
              <a:t>Following are things to remember for practice management…</a:t>
            </a:r>
          </a:p>
          <a:p>
            <a:pPr>
              <a:buNone/>
            </a:pPr>
            <a:endParaRPr lang="en-US" sz="3500" u="sng" dirty="0" smtClean="0"/>
          </a:p>
          <a:p>
            <a:r>
              <a:rPr lang="en-US" sz="3500" dirty="0" smtClean="0"/>
              <a:t>First, impression is the last impression </a:t>
            </a:r>
          </a:p>
          <a:p>
            <a:r>
              <a:rPr lang="en-US" sz="3500" dirty="0" smtClean="0"/>
              <a:t>Maintain a good rapport with the patient and associates</a:t>
            </a:r>
          </a:p>
          <a:p>
            <a:r>
              <a:rPr lang="en-US" sz="3500" dirty="0" smtClean="0"/>
              <a:t>Right fee for right work is our right.</a:t>
            </a:r>
          </a:p>
          <a:p>
            <a:r>
              <a:rPr lang="en-US" sz="3500" dirty="0" smtClean="0"/>
              <a:t>Cost benefit analysis</a:t>
            </a:r>
          </a:p>
          <a:p>
            <a:r>
              <a:rPr lang="en-US" sz="3500" dirty="0" smtClean="0"/>
              <a:t>Time for all aspects of life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7772400" cy="4572000"/>
          </a:xfrm>
        </p:spPr>
        <p:txBody>
          <a:bodyPr/>
          <a:lstStyle/>
          <a:p>
            <a:pPr fontAlgn="t"/>
            <a:r>
              <a:rPr lang="en-US" b="1" dirty="0"/>
              <a:t>Theories of dental </a:t>
            </a:r>
            <a:r>
              <a:rPr lang="en-US" b="1" dirty="0" err="1" smtClean="0"/>
              <a:t>practicE</a:t>
            </a:r>
            <a:r>
              <a:rPr lang="en-US" b="1" dirty="0" smtClean="0"/>
              <a:t> &amp; </a:t>
            </a:r>
            <a:r>
              <a:rPr lang="en-US" dirty="0" smtClean="0"/>
              <a:t>Management </a:t>
            </a:r>
            <a:r>
              <a:rPr lang="en-US" dirty="0"/>
              <a:t>of dental </a:t>
            </a:r>
            <a:r>
              <a:rPr lang="en-US" dirty="0" smtClean="0"/>
              <a:t>office (SAQ)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458558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Bibliography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Textbook of Essentials of Preventive &amp; Community Dentistry, by </a:t>
            </a:r>
            <a:r>
              <a:rPr lang="en-US" dirty="0" err="1" smtClean="0"/>
              <a:t>Soben</a:t>
            </a:r>
            <a:r>
              <a:rPr lang="en-US" dirty="0" smtClean="0"/>
              <a:t> Peter, 3</a:t>
            </a:r>
            <a:r>
              <a:rPr lang="en-US" baseline="30000" dirty="0" smtClean="0"/>
              <a:t>rd</a:t>
            </a:r>
            <a:r>
              <a:rPr lang="en-US" dirty="0" smtClean="0"/>
              <a:t> Edition. </a:t>
            </a:r>
            <a:r>
              <a:rPr lang="en-US" dirty="0" err="1" smtClean="0"/>
              <a:t>Arya</a:t>
            </a:r>
            <a:r>
              <a:rPr lang="en-US" dirty="0" smtClean="0"/>
              <a:t> Publishers.</a:t>
            </a:r>
          </a:p>
          <a:p>
            <a:pPr lvl="0"/>
            <a:r>
              <a:rPr lang="en-US" dirty="0" smtClean="0"/>
              <a:t>Community Dentistry, by </a:t>
            </a:r>
            <a:r>
              <a:rPr lang="en-US" dirty="0" err="1" smtClean="0"/>
              <a:t>Vimal</a:t>
            </a:r>
            <a:r>
              <a:rPr lang="en-US" dirty="0" smtClean="0"/>
              <a:t> </a:t>
            </a:r>
            <a:r>
              <a:rPr lang="en-US" smtClean="0"/>
              <a:t>Sikri,Poonam</a:t>
            </a:r>
            <a:r>
              <a:rPr lang="en-US" dirty="0" smtClean="0"/>
              <a:t> </a:t>
            </a:r>
            <a:r>
              <a:rPr lang="en-US" dirty="0" err="1" smtClean="0"/>
              <a:t>Sikri</a:t>
            </a:r>
            <a:r>
              <a:rPr lang="en-US" dirty="0" smtClean="0"/>
              <a:t>, 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Edition,CBS</a:t>
            </a:r>
            <a:r>
              <a:rPr lang="en-US" dirty="0" smtClean="0"/>
              <a:t> Publishers.</a:t>
            </a:r>
          </a:p>
          <a:p>
            <a:pPr lvl="0"/>
            <a:r>
              <a:rPr lang="en-US" dirty="0" smtClean="0"/>
              <a:t>Textbook of Preventive and Community Dentistry,1</a:t>
            </a:r>
            <a:r>
              <a:rPr lang="en-US" baseline="30000" dirty="0" smtClean="0"/>
              <a:t>st</a:t>
            </a:r>
            <a:r>
              <a:rPr lang="en-US" dirty="0" smtClean="0"/>
              <a:t> Edition, by S.S. </a:t>
            </a:r>
            <a:r>
              <a:rPr lang="en-US" dirty="0" err="1" smtClean="0"/>
              <a:t>Hiremath,Elsevier</a:t>
            </a:r>
            <a:r>
              <a:rPr lang="en-US" dirty="0" smtClean="0"/>
              <a:t> Publications, , </a:t>
            </a:r>
            <a:r>
              <a:rPr lang="en-US" dirty="0" err="1" smtClean="0"/>
              <a:t>Chpt</a:t>
            </a:r>
            <a:r>
              <a:rPr lang="en-US" dirty="0" smtClean="0"/>
              <a:t>. 23 pg no.245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514600"/>
            <a:ext cx="6553200" cy="129540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THANK YOU</a:t>
            </a:r>
            <a:endParaRPr lang="en-US" sz="7200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LEARNING OBJECTIVES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sz="3600" dirty="0" smtClean="0"/>
              <a:t>At the end of class the student’s should be able to explain</a:t>
            </a:r>
          </a:p>
          <a:p>
            <a:pPr algn="just">
              <a:buNone/>
            </a:pPr>
            <a:endParaRPr lang="en-US" sz="3600" dirty="0" smtClean="0"/>
          </a:p>
          <a:p>
            <a:r>
              <a:rPr lang="en-US" dirty="0" smtClean="0"/>
              <a:t>Theories of dental practice</a:t>
            </a:r>
          </a:p>
          <a:p>
            <a:endParaRPr lang="en-US" dirty="0" smtClean="0"/>
          </a:p>
          <a:p>
            <a:r>
              <a:rPr lang="en-US" dirty="0" smtClean="0"/>
              <a:t>Management of dental office</a:t>
            </a:r>
          </a:p>
          <a:p>
            <a:endParaRPr lang="en-US" dirty="0" smtClean="0"/>
          </a:p>
          <a:p>
            <a:r>
              <a:rPr lang="en-US" dirty="0" smtClean="0"/>
              <a:t>Problems faced in team practice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Contents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Definition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Theories of dental practice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Management of dental office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Summary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Introduction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572000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Since 1970  practice of dentistry has changed dramatically</a:t>
            </a:r>
          </a:p>
          <a:p>
            <a:pPr>
              <a:buNone/>
            </a:pPr>
            <a:r>
              <a:rPr lang="en-US" sz="3200" dirty="0" smtClean="0"/>
              <a:t> </a:t>
            </a:r>
          </a:p>
          <a:p>
            <a:r>
              <a:rPr lang="en-US" sz="3200" dirty="0" smtClean="0"/>
              <a:t>Now community dentistry is concerned with dental care .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DEFINATION:-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defined as;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“the process of obtaining and allocating inputs (human and economic resources) by planning organizing, staffing ,and directing and controlling for the purpose of outputs (dental services ) desired by patients, so that practice objectives are achieved”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THEORIES OF MANAGEMENT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err="1" smtClean="0"/>
              <a:t>Mcgregar</a:t>
            </a:r>
            <a:r>
              <a:rPr lang="en-US" sz="2800" dirty="0" smtClean="0"/>
              <a:t> described two different theories of management</a:t>
            </a:r>
            <a:endParaRPr lang="en-US" sz="2800" u="sng" dirty="0" smtClean="0"/>
          </a:p>
          <a:p>
            <a:pPr>
              <a:buNone/>
            </a:pPr>
            <a:endParaRPr lang="en-US" sz="2800" u="sng" dirty="0" smtClean="0"/>
          </a:p>
          <a:p>
            <a:pPr>
              <a:buNone/>
            </a:pPr>
            <a:r>
              <a:rPr lang="en-US" sz="2800" u="sng" dirty="0" smtClean="0">
                <a:solidFill>
                  <a:srgbClr val="FF0000"/>
                </a:solidFill>
              </a:rPr>
              <a:t>THEORY X</a:t>
            </a:r>
          </a:p>
          <a:p>
            <a:pPr>
              <a:buNone/>
            </a:pPr>
            <a:r>
              <a:rPr lang="en-US" sz="2800" dirty="0" smtClean="0"/>
              <a:t> Assumption about average people-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Lazy people prefer work as little as possible.</a:t>
            </a:r>
          </a:p>
          <a:p>
            <a:endParaRPr lang="en-US" sz="2800" dirty="0" smtClean="0"/>
          </a:p>
          <a:p>
            <a:r>
              <a:rPr lang="en-US" sz="2800" dirty="0" smtClean="0"/>
              <a:t>Dislike responsibility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en-US" sz="3200" dirty="0" smtClean="0"/>
              <a:t>Prefer to be dependent on others.</a:t>
            </a:r>
          </a:p>
          <a:p>
            <a:endParaRPr lang="en-US" sz="3200" dirty="0" smtClean="0"/>
          </a:p>
          <a:p>
            <a:r>
              <a:rPr lang="en-US" sz="3200" dirty="0" smtClean="0"/>
              <a:t>Incapable of self control.</a:t>
            </a:r>
          </a:p>
          <a:p>
            <a:endParaRPr lang="en-US" sz="3200" dirty="0" smtClean="0"/>
          </a:p>
          <a:p>
            <a:r>
              <a:rPr lang="en-US" sz="3200" dirty="0" smtClean="0"/>
              <a:t>Can’t find satisfaction of important needs in work.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66800" y="144780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THEORY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772400" cy="457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Prefer to be active rather than passive.</a:t>
            </a:r>
          </a:p>
          <a:p>
            <a:endParaRPr lang="en-US" sz="3200" dirty="0" smtClean="0"/>
          </a:p>
          <a:p>
            <a:r>
              <a:rPr lang="en-US" sz="3200" dirty="0" smtClean="0"/>
              <a:t>Capable of assuming</a:t>
            </a:r>
          </a:p>
          <a:p>
            <a:endParaRPr lang="en-US" sz="3200" dirty="0" smtClean="0"/>
          </a:p>
          <a:p>
            <a:r>
              <a:rPr lang="en-US" sz="3200" dirty="0" smtClean="0"/>
              <a:t>Prefer being independent.</a:t>
            </a:r>
          </a:p>
          <a:p>
            <a:endParaRPr lang="en-US" sz="3200" dirty="0" smtClean="0"/>
          </a:p>
          <a:p>
            <a:r>
              <a:rPr lang="en-US" sz="3200" dirty="0" smtClean="0"/>
              <a:t>Capable of finding basic satisfaction in their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239</TotalTime>
  <Words>720</Words>
  <Application>Microsoft Office PowerPoint</Application>
  <PresentationFormat>On-screen Show (4:3)</PresentationFormat>
  <Paragraphs>207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Theme1</vt:lpstr>
      <vt:lpstr>Slide 1</vt:lpstr>
      <vt:lpstr>Specific learning Objectives </vt:lpstr>
      <vt:lpstr>LEARNING OBJECTIVES </vt:lpstr>
      <vt:lpstr>Contents</vt:lpstr>
      <vt:lpstr>Introduction</vt:lpstr>
      <vt:lpstr>DEFINATION:-</vt:lpstr>
      <vt:lpstr>THEORIES OF MANAGEMENT</vt:lpstr>
      <vt:lpstr>Slide 8</vt:lpstr>
      <vt:lpstr>THEORY </vt:lpstr>
      <vt:lpstr>1.COMMUNICATION</vt:lpstr>
      <vt:lpstr>Team leader should observe the following rules:-</vt:lpstr>
      <vt:lpstr>2.PROBLEM SOLVING</vt:lpstr>
      <vt:lpstr>Slide 13</vt:lpstr>
      <vt:lpstr>3.LEADERSHIP AND DECISION TAKING</vt:lpstr>
      <vt:lpstr>4.STANDARDISATION</vt:lpstr>
      <vt:lpstr>5.PROCESS OBSERVATION</vt:lpstr>
      <vt:lpstr>Slide 17</vt:lpstr>
      <vt:lpstr>6 DUTIES AND ROLES OF DELEGATION</vt:lpstr>
      <vt:lpstr>7 THE SUPERVISORY FUNCTION.</vt:lpstr>
      <vt:lpstr>8.CONFLICT SETTLEMENT.</vt:lpstr>
      <vt:lpstr>Slide 21</vt:lpstr>
      <vt:lpstr>9.GUIDELINE FOR TEAM MEMBERSHIP</vt:lpstr>
      <vt:lpstr>10.TEAM DEVELOPMENT.</vt:lpstr>
      <vt:lpstr>MANAGEMENT OF DENTAL OFFICE.</vt:lpstr>
      <vt:lpstr>SUMMARY</vt:lpstr>
      <vt:lpstr>EXPECTED QUESTIONS</vt:lpstr>
      <vt:lpstr>Bibliography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Dental pratice management </dc:title>
  <dc:creator>user</dc:creator>
  <cp:lastModifiedBy>Dr Ram Tiwari</cp:lastModifiedBy>
  <cp:revision>75</cp:revision>
  <dcterms:created xsi:type="dcterms:W3CDTF">2010-07-11T13:35:33Z</dcterms:created>
  <dcterms:modified xsi:type="dcterms:W3CDTF">2022-09-01T05:01:19Z</dcterms:modified>
</cp:coreProperties>
</file>